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315" r:id="rId3"/>
    <p:sldId id="326" r:id="rId4"/>
    <p:sldId id="338" r:id="rId5"/>
    <p:sldId id="358" r:id="rId6"/>
    <p:sldId id="339" r:id="rId7"/>
    <p:sldId id="257" r:id="rId8"/>
    <p:sldId id="258" r:id="rId9"/>
    <p:sldId id="259" r:id="rId10"/>
    <p:sldId id="351" r:id="rId11"/>
    <p:sldId id="352" r:id="rId12"/>
    <p:sldId id="353" r:id="rId13"/>
    <p:sldId id="354" r:id="rId14"/>
    <p:sldId id="355" r:id="rId15"/>
    <p:sldId id="356" r:id="rId16"/>
    <p:sldId id="373" r:id="rId17"/>
    <p:sldId id="374" r:id="rId18"/>
    <p:sldId id="260" r:id="rId19"/>
    <p:sldId id="359" r:id="rId20"/>
    <p:sldId id="261" r:id="rId21"/>
    <p:sldId id="335" r:id="rId22"/>
    <p:sldId id="327" r:id="rId23"/>
    <p:sldId id="262" r:id="rId24"/>
    <p:sldId id="263" r:id="rId25"/>
    <p:sldId id="264" r:id="rId26"/>
    <p:sldId id="265" r:id="rId27"/>
    <p:sldId id="266" r:id="rId28"/>
    <p:sldId id="324" r:id="rId29"/>
    <p:sldId id="268" r:id="rId30"/>
    <p:sldId id="267" r:id="rId31"/>
    <p:sldId id="269" r:id="rId32"/>
    <p:sldId id="360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329" r:id="rId41"/>
    <p:sldId id="334" r:id="rId42"/>
    <p:sldId id="336" r:id="rId43"/>
    <p:sldId id="337" r:id="rId44"/>
    <p:sldId id="277" r:id="rId45"/>
    <p:sldId id="278" r:id="rId46"/>
    <p:sldId id="279" r:id="rId47"/>
    <p:sldId id="375" r:id="rId48"/>
    <p:sldId id="330" r:id="rId49"/>
    <p:sldId id="323" r:id="rId50"/>
    <p:sldId id="287" r:id="rId51"/>
    <p:sldId id="305" r:id="rId52"/>
    <p:sldId id="280" r:id="rId53"/>
    <p:sldId id="343" r:id="rId54"/>
    <p:sldId id="364" r:id="rId55"/>
    <p:sldId id="281" r:id="rId56"/>
    <p:sldId id="363" r:id="rId57"/>
    <p:sldId id="365" r:id="rId58"/>
    <p:sldId id="340" r:id="rId59"/>
    <p:sldId id="344" r:id="rId60"/>
    <p:sldId id="341" r:id="rId61"/>
    <p:sldId id="342" r:id="rId62"/>
    <p:sldId id="366" r:id="rId63"/>
    <p:sldId id="367" r:id="rId64"/>
    <p:sldId id="345" r:id="rId65"/>
    <p:sldId id="283" r:id="rId66"/>
    <p:sldId id="284" r:id="rId67"/>
    <p:sldId id="285" r:id="rId68"/>
    <p:sldId id="286" r:id="rId69"/>
    <p:sldId id="368" r:id="rId70"/>
    <p:sldId id="369" r:id="rId71"/>
    <p:sldId id="347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301" r:id="rId80"/>
    <p:sldId id="302" r:id="rId81"/>
    <p:sldId id="372" r:id="rId82"/>
    <p:sldId id="349" r:id="rId83"/>
    <p:sldId id="303" r:id="rId84"/>
    <p:sldId id="325" r:id="rId85"/>
    <p:sldId id="357" r:id="rId86"/>
    <p:sldId id="350" r:id="rId87"/>
    <p:sldId id="304" r:id="rId88"/>
    <p:sldId id="306" r:id="rId89"/>
    <p:sldId id="307" r:id="rId90"/>
    <p:sldId id="308" r:id="rId91"/>
    <p:sldId id="370" r:id="rId92"/>
    <p:sldId id="371" r:id="rId93"/>
    <p:sldId id="331" r:id="rId94"/>
    <p:sldId id="309" r:id="rId95"/>
    <p:sldId id="333" r:id="rId96"/>
    <p:sldId id="310" r:id="rId97"/>
    <p:sldId id="311" r:id="rId98"/>
    <p:sldId id="312" r:id="rId99"/>
    <p:sldId id="313" r:id="rId100"/>
    <p:sldId id="314" r:id="rId101"/>
    <p:sldId id="377" r:id="rId102"/>
    <p:sldId id="376" r:id="rId103"/>
    <p:sldId id="361" r:id="rId10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3"/>
    <p:restoredTop sz="92743" autoAdjust="0"/>
  </p:normalViewPr>
  <p:slideViewPr>
    <p:cSldViewPr snapToGrid="0" snapToObjects="1">
      <p:cViewPr varScale="1">
        <p:scale>
          <a:sx n="107" d="100"/>
          <a:sy n="107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TW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505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1" name="Google Shape;4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test_sequences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= [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"Today is a sunny day",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"It was, For, Uh,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Medcial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Reasons, Says Doctor To Boris Johnson, Explaining Why They Had To Give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Hime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Hairvut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"Pokémon Go player stabbed, keeps playing",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"thirtysomething scientists unveil doomsday clock of hair loss"]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tensorflow_datasets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tfds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np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tensorflow.keras.preprocessing.sequence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pad_sequences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sklearn.model_selection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train_test_split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keras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keras.preprocessing.text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Tokenizer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kwORuSfpuPlqKKLFc3rhT0nHusqA6EzF?usp=sharing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mailto:t109368093@ntut.org.tw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nfordnlp/glove/resolve/main/glove.twitter.27B.zi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524000" y="171144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Language Processing</a:t>
            </a:r>
            <a:endParaRPr lang="en-US" sz="4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(NLP)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823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Presenter: </a:t>
            </a:r>
            <a:r>
              <a:rPr lang="en-US" dirty="0" err="1"/>
              <a:t>YoutengLiang</a:t>
            </a:r>
            <a:r>
              <a:rPr lang="en-US" dirty="0"/>
              <a:t> (</a:t>
            </a:r>
            <a:r>
              <a:rPr lang="en-US" altLang="zh-TW" dirty="0" err="1"/>
              <a:t>梁有騰</a:t>
            </a:r>
            <a:r>
              <a:rPr lang="en-US" dirty="0"/>
              <a:t>)</a:t>
            </a:r>
            <a:endParaRPr lang="zh-TW" alt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297-18FA-754E-8F9C-39D2766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 Colab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672987-BA5A-B446-878E-28B63FD79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Before we start coding, we should know how to use google colab.</a:t>
            </a:r>
          </a:p>
          <a:p>
            <a:r>
              <a:rPr kumimoji="1" lang="en-US" altLang="zh-TW" dirty="0"/>
              <a:t>Google colab makes you able to write &amp; run python code online.</a:t>
            </a:r>
          </a:p>
          <a:p>
            <a:r>
              <a:rPr kumimoji="1" lang="en-US" altLang="zh-TW" dirty="0"/>
              <a:t>The most important is Google colab provides free GPU resource for machine learning model training.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3507A-0655-FF43-9CE4-A68A0D8A7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 descr="如何使用Google Colab 提供的免費GPU - Clay-Technology World">
            <a:extLst>
              <a:ext uri="{FF2B5EF4-FFF2-40B4-BE49-F238E27FC236}">
                <a16:creationId xmlns:a16="http://schemas.microsoft.com/office/drawing/2014/main" id="{60C91A76-513A-1048-A1AB-D957D91A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09" y="3909446"/>
            <a:ext cx="6670782" cy="29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4D234F-DDBB-4940-8738-E8772B6E02CD}"/>
              </a:ext>
            </a:extLst>
          </p:cNvPr>
          <p:cNvSpPr txBox="1"/>
          <p:nvPr/>
        </p:nvSpPr>
        <p:spPr>
          <a:xfrm>
            <a:off x="4614664" y="6630967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https://clay-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atlas.com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/blog/2019/09/29/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chinese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-tutorial/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EDF0F4-2B90-BE41-B906-6BFDFDDA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719" y="5001143"/>
            <a:ext cx="8114080" cy="1720332"/>
          </a:xfrm>
          <a:prstGeom prst="rect">
            <a:avLst/>
          </a:prstGeom>
        </p:spPr>
      </p:pic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Exercise</a:t>
            </a:r>
            <a:endParaRPr dirty="0"/>
          </a:p>
        </p:txBody>
      </p:sp>
      <p:sp>
        <p:nvSpPr>
          <p:cNvPr id="541" name="Google Shape;541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prepare two datasets for you to train your own model, both are stored as .csv file.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Of course, you can do the exactly same this with us to build a workable model, but I pretty sure it will be fascinating if you build your own one with difference method.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Link to datasets: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https://drive.google.com/drive/folders/1kwORuSfpuPlqKKLFc3rhT0nHusqA6EzF?usp=sharing</a:t>
            </a:r>
            <a:endParaRPr dirty="0"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435F0-A3C1-634F-99A0-F0A4B2B7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Downloading the Notebook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B5E72A-83CB-244B-A80E-A9CDBB35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1845"/>
            <a:ext cx="10515600" cy="707368"/>
          </a:xfrm>
        </p:spPr>
        <p:txBody>
          <a:bodyPr/>
          <a:lstStyle/>
          <a:p>
            <a:r>
              <a:rPr kumimoji="1" lang="en-US" altLang="zh-TW" dirty="0"/>
              <a:t>You can download what you done in colab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508729-4F08-504F-A4BE-AD27C5A86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125F5C-2993-D94B-AA7D-4E42FD39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2159335"/>
            <a:ext cx="3964251" cy="46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1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Sending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Please download the works you done during the course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After finished the exercise, please also download it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Please send your works and exercise files to the mail: </a:t>
            </a:r>
            <a:r>
              <a:rPr kumimoji="1" lang="en-US" altLang="zh-TW" dirty="0">
                <a:hlinkClick r:id="rId2"/>
              </a:rPr>
              <a:t>t109368093@ntut.org.tw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2FDD768-3627-1442-8596-8DA6D4BDE1C1}"/>
              </a:ext>
            </a:extLst>
          </p:cNvPr>
          <p:cNvSpPr/>
          <p:nvPr/>
        </p:nvSpPr>
        <p:spPr>
          <a:xfrm>
            <a:off x="4527141" y="2828835"/>
            <a:ext cx="31377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</a:rPr>
              <a:t>Thanks.</a:t>
            </a:r>
            <a:endParaRPr lang="zh-TW" altLang="en-US" sz="7200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0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B58F1F-4640-F547-B1B6-E9AC602C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9" y="2945443"/>
            <a:ext cx="7404864" cy="24771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F9D49-5EFA-A748-8877-8248806A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51" y="3678148"/>
            <a:ext cx="7190984" cy="30433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AE72F-C6FE-7349-BC7F-76F2665C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31936-28FD-4A45-85E0-D5C689D15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50447"/>
          </a:xfrm>
        </p:spPr>
        <p:txBody>
          <a:bodyPr/>
          <a:lstStyle/>
          <a:p>
            <a:r>
              <a:rPr kumimoji="1" lang="en-US" altLang="zh-TW" dirty="0"/>
              <a:t>We should connect colab into google drive before we use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44F77-468A-124B-996F-155EC3B97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3A863F-9DD5-AE42-9ECB-B1B08594934B}"/>
              </a:ext>
            </a:extLst>
          </p:cNvPr>
          <p:cNvSpPr txBox="1"/>
          <p:nvPr/>
        </p:nvSpPr>
        <p:spPr>
          <a:xfrm>
            <a:off x="8445357" y="3008148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kumimoji="1"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470CC-C676-5C4E-A438-BEEEFFC1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 (Cont’d 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DEE027-3C47-C946-B189-43CB819A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12092"/>
          </a:xfrm>
        </p:spPr>
        <p:txBody>
          <a:bodyPr/>
          <a:lstStyle/>
          <a:p>
            <a:r>
              <a:rPr kumimoji="1" lang="en-US" altLang="zh-TW" dirty="0"/>
              <a:t>Search colab and install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33278-3433-E64A-B523-A8970CC5F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0C9F7F-66B0-5A4E-B2BA-255DC66E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1" y="2672654"/>
            <a:ext cx="4995388" cy="34066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EAEB29-1DBF-1D4B-AF5E-8F80AE1A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12" y="2672653"/>
            <a:ext cx="4995388" cy="34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A3B9E-C25E-2540-B843-0477614C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 (Cont’d 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27663-8DB0-FA47-8486-BCA929B6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0721"/>
          </a:xfrm>
        </p:spPr>
        <p:txBody>
          <a:bodyPr/>
          <a:lstStyle/>
          <a:p>
            <a:r>
              <a:rPr kumimoji="1" lang="en-US" altLang="zh-TW" dirty="0"/>
              <a:t>After installed, you can create a new colab notebook.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4A373-C961-FD4C-B4EB-9DBE814BD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84077-A671-6F48-A575-DBBC70AF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15" y="2486346"/>
            <a:ext cx="8003569" cy="4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9BBB17-2C11-2545-9946-8369D41E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Colab UI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26B5A-2C20-244C-9FE5-AB7DEA7C5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ECEF5F-004B-6347-97CD-C0FB6CF9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1" y="2577511"/>
            <a:ext cx="10870058" cy="205229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FB996D-9071-0448-8074-FF4E2CEC7E2F}"/>
              </a:ext>
            </a:extLst>
          </p:cNvPr>
          <p:cNvSpPr txBox="1"/>
          <p:nvPr/>
        </p:nvSpPr>
        <p:spPr>
          <a:xfrm>
            <a:off x="1335640" y="1769128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 Name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4853657-FE0D-1E45-AA31-DAE7B9D69F68}"/>
              </a:ext>
            </a:extLst>
          </p:cNvPr>
          <p:cNvCxnSpPr>
            <a:cxnSpLocks/>
          </p:cNvCxnSpPr>
          <p:nvPr/>
        </p:nvCxnSpPr>
        <p:spPr>
          <a:xfrm flipH="1">
            <a:off x="1797981" y="2315901"/>
            <a:ext cx="277399" cy="334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F0D1DA-D047-0045-8FD9-9BC94435518B}"/>
              </a:ext>
            </a:extLst>
          </p:cNvPr>
          <p:cNvSpPr txBox="1"/>
          <p:nvPr/>
        </p:nvSpPr>
        <p:spPr>
          <a:xfrm>
            <a:off x="999916" y="4708249"/>
            <a:ext cx="95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93B6DD-FE24-C74C-9A79-B9551527C1ED}"/>
              </a:ext>
            </a:extLst>
          </p:cNvPr>
          <p:cNvCxnSpPr>
            <a:cxnSpLocks/>
          </p:cNvCxnSpPr>
          <p:nvPr/>
        </p:nvCxnSpPr>
        <p:spPr>
          <a:xfrm flipH="1" flipV="1">
            <a:off x="1335640" y="3996647"/>
            <a:ext cx="144166" cy="6331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4AB029-E513-A44B-BA1C-4FDD8FB05B99}"/>
              </a:ext>
            </a:extLst>
          </p:cNvPr>
          <p:cNvSpPr txBox="1"/>
          <p:nvPr/>
        </p:nvSpPr>
        <p:spPr>
          <a:xfrm>
            <a:off x="4257271" y="2315901"/>
            <a:ext cx="206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7BD6C6D-8921-EF4E-B607-053D48843D47}"/>
              </a:ext>
            </a:extLst>
          </p:cNvPr>
          <p:cNvCxnSpPr>
            <a:cxnSpLocks/>
          </p:cNvCxnSpPr>
          <p:nvPr/>
        </p:nvCxnSpPr>
        <p:spPr>
          <a:xfrm flipH="1">
            <a:off x="4417888" y="2839121"/>
            <a:ext cx="661318" cy="625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1368E-3DE2-4748-AB05-8B00E822BB64}"/>
              </a:ext>
            </a:extLst>
          </p:cNvPr>
          <p:cNvSpPr txBox="1"/>
          <p:nvPr/>
        </p:nvSpPr>
        <p:spPr>
          <a:xfrm>
            <a:off x="7362289" y="1865079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Cell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7EE384-805E-8F4D-AB52-304A9019647D}"/>
              </a:ext>
            </a:extLst>
          </p:cNvPr>
          <p:cNvCxnSpPr>
            <a:cxnSpLocks/>
          </p:cNvCxnSpPr>
          <p:nvPr/>
        </p:nvCxnSpPr>
        <p:spPr>
          <a:xfrm flipH="1">
            <a:off x="7787812" y="2471540"/>
            <a:ext cx="459807" cy="1038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CA77057-5CB7-7347-ACEB-1CBC784D88F0}"/>
              </a:ext>
            </a:extLst>
          </p:cNvPr>
          <p:cNvSpPr txBox="1"/>
          <p:nvPr/>
        </p:nvSpPr>
        <p:spPr>
          <a:xfrm>
            <a:off x="2793305" y="4891419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Button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F8F6504-D28D-4C4C-80D0-29F3010C3932}"/>
              </a:ext>
            </a:extLst>
          </p:cNvPr>
          <p:cNvCxnSpPr>
            <a:cxnSpLocks/>
          </p:cNvCxnSpPr>
          <p:nvPr/>
        </p:nvCxnSpPr>
        <p:spPr>
          <a:xfrm flipH="1" flipV="1">
            <a:off x="3164440" y="3603660"/>
            <a:ext cx="267130" cy="13113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B2A676-4117-2941-92C3-393852CC0CDF}"/>
              </a:ext>
            </a:extLst>
          </p:cNvPr>
          <p:cNvSpPr txBox="1"/>
          <p:nvPr/>
        </p:nvSpPr>
        <p:spPr>
          <a:xfrm>
            <a:off x="5079206" y="4185029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396D326-81BB-E344-894D-D60EE6329B29}"/>
              </a:ext>
            </a:extLst>
          </p:cNvPr>
          <p:cNvCxnSpPr>
            <a:cxnSpLocks/>
          </p:cNvCxnSpPr>
          <p:nvPr/>
        </p:nvCxnSpPr>
        <p:spPr>
          <a:xfrm flipH="1" flipV="1">
            <a:off x="3928665" y="3767810"/>
            <a:ext cx="978445" cy="600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A503B-8116-6D4E-AF12-9BD3B4EA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to Use GPU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A5C2A-2038-DC4C-9577-F3CE4BB7E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32640"/>
          </a:xfrm>
        </p:spPr>
        <p:txBody>
          <a:bodyPr/>
          <a:lstStyle/>
          <a:p>
            <a:r>
              <a:rPr kumimoji="1" lang="en-US" altLang="zh-TW" dirty="0"/>
              <a:t>We can change to GPU </a:t>
            </a:r>
            <a:r>
              <a:rPr kumimoji="1" lang="en" altLang="zh-TW" dirty="0"/>
              <a:t>h</a:t>
            </a:r>
            <a:r>
              <a:rPr lang="en" altLang="zh-TW" dirty="0"/>
              <a:t>ardware accelerator.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A49D9-7D15-8248-8BFA-5D267376D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32FCB-7D4C-1845-A2E7-1E864659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39" y="2645577"/>
            <a:ext cx="4632461" cy="38472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F6AEE-BF50-324D-8B09-E3A982A9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83" y="2736457"/>
            <a:ext cx="5003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7751-7C37-4C47-91D8-0AA51317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3779E3-AFDA-064F-ACCC-449A2F591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43699"/>
          </a:xfrm>
        </p:spPr>
        <p:txBody>
          <a:bodyPr/>
          <a:lstStyle/>
          <a:p>
            <a:r>
              <a:rPr kumimoji="1" lang="en-US" altLang="zh-TW" dirty="0"/>
              <a:t>Please follow the steps to open cats and corgis mode, that can pleases you during coding works.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DD29EE-2B7C-2E4D-BF79-2B01DB616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7D0649-3A6B-3247-9941-E741BF7F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47" y="3296142"/>
            <a:ext cx="3583456" cy="3060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695EF8-1561-244F-BB43-4069AAEA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20" y="3192782"/>
            <a:ext cx="4361793" cy="31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83504-65B2-1F4B-AE7C-24C11352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163793-94CD-9749-993E-25753C64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86347"/>
          </a:xfrm>
        </p:spPr>
        <p:txBody>
          <a:bodyPr/>
          <a:lstStyle/>
          <a:p>
            <a:r>
              <a:rPr kumimoji="1" lang="en-US" altLang="zh-TW" dirty="0"/>
              <a:t>After opened, you can see there are cats and corgis on your colab.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464A41-D3EF-0A47-AA3C-DB5D90E6D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01A402-E264-6C4F-A6D7-D5177205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89897"/>
            <a:ext cx="8534400" cy="85090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738186D-E2A2-9342-9B32-7903FCCAA9B1}"/>
              </a:ext>
            </a:extLst>
          </p:cNvPr>
          <p:cNvSpPr txBox="1">
            <a:spLocks/>
          </p:cNvSpPr>
          <p:nvPr/>
        </p:nvSpPr>
        <p:spPr>
          <a:xfrm>
            <a:off x="838200" y="5191892"/>
            <a:ext cx="10515600" cy="68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kumimoji="1" lang="en-US" altLang="zh-TW" dirty="0"/>
              <a:t>I pretty sure that’s the most important function of colab.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4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Tensor Flow Dataset (TFDS)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TFDS is a python model that can help use to get datasets.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Install TFDS with pip.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!pip install </a:t>
            </a:r>
            <a:r>
              <a:rPr lang="en-US" dirty="0" err="1"/>
              <a:t>tensorflow</a:t>
            </a:r>
            <a:r>
              <a:rPr lang="en-US" dirty="0"/>
              <a:t>-datasets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BC244-A4D8-47D2-B0CA-5EC39F54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Packages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E776BE-A25F-461B-9B62-E7CFE8E738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30497D-D84E-7749-846E-AEE1189C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791619"/>
            <a:ext cx="9702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F58BFE-03AA-EB4C-9F7E-72D49ED1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TFDS (Cont’d)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4F482-F933-9844-98D4-8729E782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839119"/>
            <a:ext cx="94615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8DD0-D83D-6C41-B83B-3D7D8CE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Sarcasm Detection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D14CFB-210F-2648-B3AF-6DCB69586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are going to build a sarcasm detection model.</a:t>
            </a:r>
          </a:p>
          <a:p>
            <a:r>
              <a:rPr kumimoji="1" lang="en-US" altLang="zh-TW" dirty="0"/>
              <a:t>This model can help us to classify the sentence sarcasm or not.</a:t>
            </a:r>
          </a:p>
          <a:p>
            <a:r>
              <a:rPr kumimoji="1" lang="en-US" altLang="zh-TW" dirty="0"/>
              <a:t>We will complete this experiment with Keras.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CF19F-0748-4D4B-A3F0-16DD8B857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080" name="Picture 8" descr="Sarcasm T Shirts – Buy Printed Sarcasm T Shirt Online – WYO">
            <a:extLst>
              <a:ext uri="{FF2B5EF4-FFF2-40B4-BE49-F238E27FC236}">
                <a16:creationId xmlns:a16="http://schemas.microsoft.com/office/drawing/2014/main" id="{89745073-9EB8-F046-B33F-367AD712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0" y="3074001"/>
            <a:ext cx="4252311" cy="42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7B552A-8059-5E40-8C65-737CAADC22F4}"/>
              </a:ext>
            </a:extLst>
          </p:cNvPr>
          <p:cNvSpPr txBox="1"/>
          <p:nvPr/>
        </p:nvSpPr>
        <p:spPr>
          <a:xfrm>
            <a:off x="3993500" y="6649380"/>
            <a:ext cx="4204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www.wyo.in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/pub/media/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mf_webp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png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/media/catalog/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tmp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/category/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Sarcasm.webp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1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98A789-F2B0-C749-B337-80774B7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replace the words with numbers in a sentence. 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dog” = [1, 2, 5]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cat” = [1, 2, 3]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a cat” = [1, 2, 4, 3]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 (Cont’d)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python package to do the tokenization easily. 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C566C5-D7C1-0E4D-B497-CB006EC5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470150"/>
            <a:ext cx="74422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Texts to Sequences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" name="Google Shape;139;p20">
            <a:extLst>
              <a:ext uri="{FF2B5EF4-FFF2-40B4-BE49-F238E27FC236}">
                <a16:creationId xmlns:a16="http://schemas.microsoft.com/office/drawing/2014/main" id="{B01A17CF-B7A2-9C4D-A241-89C9570AE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combine the IDs with the sentences. 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7864C3-5972-5D4A-855D-BFD35C29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470150"/>
            <a:ext cx="101981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9447433-2D6B-AA46-AF62-C6314D5C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4" y="2829498"/>
            <a:ext cx="7102181" cy="22446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0E9D4E-B912-1B4B-A62A-D4FF83D5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72" y="4506965"/>
            <a:ext cx="7809624" cy="2214510"/>
          </a:xfrm>
          <a:prstGeom prst="rect">
            <a:avLst/>
          </a:prstGeom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Out of Vocabulary (OOV)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OOV means your algorithm can’t understand the word, it means this word doesn’t exist in the vocabulary.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Get Texts from TensorFlow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get the texts from TensorFlow.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AEAE65-3050-6148-9D57-DCEA3C0B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31" y="2607014"/>
            <a:ext cx="8274269" cy="3931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92BBB-AB55-5143-8E64-3938EACC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Texts from TensorFlow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DF81A-5F79-3247-B0C3-8E3D1A8A9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9" name="Google Shape;161;p23">
            <a:extLst>
              <a:ext uri="{FF2B5EF4-FFF2-40B4-BE49-F238E27FC236}">
                <a16:creationId xmlns:a16="http://schemas.microsoft.com/office/drawing/2014/main" id="{A37F87C3-C577-D941-84E7-84387D148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loaded, we can append each sentence into a list.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try to print the first data.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298B7-EE4A-9241-A799-71CC89E0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268663"/>
            <a:ext cx="9372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Parameters Declaration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2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These parameters will be use during our model train part, you can try to set it to different value and observe the differences.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86C0D4-E66A-EE48-8464-79CC9BB4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796" y="3490805"/>
            <a:ext cx="6146408" cy="222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1444BE-3B88-1B4C-8CC5-DF571EA9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</a:t>
            </a:r>
            <a:endParaRPr dirty="0"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From now on, we will start to build a model for sarcasm detection.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data pre-processing before to build a ML model.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Basically, the datasets will be provided in .json or .csv file format.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format of example dataset is .json, but practice data set will be .csv, please try to practice how to load these two different file format.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 (Cont’d)</a:t>
            </a:r>
            <a:endParaRPr dirty="0"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9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following is the format of the sarcasm dataset as .json file, you should load and categorize all data as well.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28" y="3429000"/>
            <a:ext cx="11073743" cy="179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DB7141-CABD-4B4B-810F-27E63F7C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55" y="1904347"/>
            <a:ext cx="5404504" cy="38007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2AEAB0-FCAA-A248-B25B-AC5C3A9F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Upload File to Colab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A9145-2378-A741-91BB-9E1916FD2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91B865-C069-C74C-B03E-04B8C51EA69D}"/>
              </a:ext>
            </a:extLst>
          </p:cNvPr>
          <p:cNvSpPr/>
          <p:nvPr/>
        </p:nvSpPr>
        <p:spPr>
          <a:xfrm>
            <a:off x="4635059" y="2691988"/>
            <a:ext cx="357353" cy="4926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72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Data from Json File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3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following is the process of loading dataset form .json file.</a:t>
            </a:r>
            <a:endParaRPr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1D4A8F-BD47-DB4A-895F-4BC5049C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2391417"/>
            <a:ext cx="6394450" cy="42490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 Data from CSV File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data from CSV file with these steps: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1" y="3047720"/>
            <a:ext cx="10814237" cy="28193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Amounts of Data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len() to observer the size of data that intended to train.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Obviously, len() says we have 28619 data loaded from .json dataset.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1AE5A-0A9E-3541-A311-199401D0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2" y="3910520"/>
            <a:ext cx="4374056" cy="14528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Split Dataset into Training and Testing</a:t>
            </a: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dataset didn’t provide us the testing data, we should split it from origin dataset ourself.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24000 data for training and 4619 for testing.</a:t>
            </a:r>
            <a:endParaRPr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131D40-D084-E344-99B9-BA1D86EF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486150"/>
            <a:ext cx="71501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Tokenizing the Data</a:t>
            </a: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transfer our data from NLP to word index before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fit_on_texts() to transfer it easily.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00F4D4-038A-1340-A276-8F143FD0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75" y="3307404"/>
            <a:ext cx="9636370" cy="23982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838198" y="1295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Pad Sequences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838198" y="1495282"/>
            <a:ext cx="10515600" cy="179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pad sequences after tokenization.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is make sure all data have same length.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Keras provides a simple method </a:t>
            </a:r>
            <a:r>
              <a:rPr lang="en-US" altLang="zh-TW" dirty="0" err="1"/>
              <a:t>pad_sqeuences</a:t>
            </a:r>
            <a:r>
              <a:rPr lang="en-US" altLang="zh-TW" dirty="0"/>
              <a:t>() to do that.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  <p:sp>
        <p:nvSpPr>
          <p:cNvPr id="14" name="結束點 13">
            <a:extLst>
              <a:ext uri="{FF2B5EF4-FFF2-40B4-BE49-F238E27FC236}">
                <a16:creationId xmlns:a16="http://schemas.microsoft.com/office/drawing/2014/main" id="{0A099FD3-8DFD-C147-8647-5E016A3DE4FD}"/>
              </a:ext>
            </a:extLst>
          </p:cNvPr>
          <p:cNvSpPr/>
          <p:nvPr/>
        </p:nvSpPr>
        <p:spPr>
          <a:xfrm>
            <a:off x="4904197" y="4811380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1 2 3 4 5 6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結束點 18">
            <a:extLst>
              <a:ext uri="{FF2B5EF4-FFF2-40B4-BE49-F238E27FC236}">
                <a16:creationId xmlns:a16="http://schemas.microsoft.com/office/drawing/2014/main" id="{04382FBC-0036-9A42-A284-E51ADDFFBAB4}"/>
              </a:ext>
            </a:extLst>
          </p:cNvPr>
          <p:cNvSpPr/>
          <p:nvPr/>
        </p:nvSpPr>
        <p:spPr>
          <a:xfrm>
            <a:off x="4904196" y="5499539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1 3 4 </a:t>
            </a:r>
            <a:r>
              <a:rPr kumimoji="1"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0 0 0</a:t>
            </a:r>
            <a:endParaRPr kumimoji="1" lang="zh-TW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結束點 19">
            <a:extLst>
              <a:ext uri="{FF2B5EF4-FFF2-40B4-BE49-F238E27FC236}">
                <a16:creationId xmlns:a16="http://schemas.microsoft.com/office/drawing/2014/main" id="{8515C0F1-9263-CA47-A6FF-A33B1F3ED4DC}"/>
              </a:ext>
            </a:extLst>
          </p:cNvPr>
          <p:cNvSpPr/>
          <p:nvPr/>
        </p:nvSpPr>
        <p:spPr>
          <a:xfrm>
            <a:off x="4904197" y="6187698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2 5 </a:t>
            </a:r>
            <a:r>
              <a:rPr kumimoji="1"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0 0 0 0</a:t>
            </a:r>
            <a:endParaRPr kumimoji="1" lang="zh-TW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C8AE53-5B86-B24F-8755-4128E949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878679"/>
            <a:ext cx="12192000" cy="18764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Turn the Data into Numpy Array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7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There’s one thing we should do before training, transfer all data into Numpy array.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all parameters in Keras are Numpy array, we should transfer our data as well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Simple, just call np.array() to transfer your data.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5EE5E-A156-D94F-8136-2471CE51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591455"/>
            <a:ext cx="65024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54C32-A3BE-F048-98C9-798B0B71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C4922-2EA3-A449-B89F-F2710E8CF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6146" name="Picture 2" descr="Deep learning vs. machine learning – What&amp;#39;s the difference?">
            <a:extLst>
              <a:ext uri="{FF2B5EF4-FFF2-40B4-BE49-F238E27FC236}">
                <a16:creationId xmlns:a16="http://schemas.microsoft.com/office/drawing/2014/main" id="{17332E91-0017-2F47-BE8D-5E9B1F12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33" y="1786456"/>
            <a:ext cx="6651734" cy="45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32AE31-458E-9844-A2BD-93AD079CFFD7}"/>
              </a:ext>
            </a:extLst>
          </p:cNvPr>
          <p:cNvSpPr txBox="1"/>
          <p:nvPr/>
        </p:nvSpPr>
        <p:spPr>
          <a:xfrm>
            <a:off x="3236082" y="6538912"/>
            <a:ext cx="5719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assets.website-files.com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/5fb24a974499e90dae242d98/5fb24a974499e96f7b2431db_AI%20venn%20diagram.png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98109-D139-DD4E-BA5F-C7EE4C29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7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DB2E6-A8A9-D146-9402-F6BB7D0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40A796-18AF-2C41-8A2D-088C584CA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kumimoji="1" lang="en-US" altLang="zh-TW" dirty="0"/>
              <a:t>At the beginning, each word has a sarcasm score 0.</a:t>
            </a:r>
          </a:p>
          <a:p>
            <a:r>
              <a:rPr kumimoji="1" lang="en-US" altLang="zh-TW" dirty="0"/>
              <a:t>The score will +1 if that sentence is labeled as sarcasm, -1 if not.</a:t>
            </a:r>
          </a:p>
          <a:p>
            <a:r>
              <a:rPr kumimoji="1" lang="en-US" altLang="zh-TW" dirty="0"/>
              <a:t>After thousands of rounds, we can get a final score of each word.</a:t>
            </a:r>
          </a:p>
          <a:p>
            <a:r>
              <a:rPr kumimoji="1" lang="en-US" altLang="zh-TW" dirty="0"/>
              <a:t>Calculate the total score of each sentence.</a:t>
            </a:r>
          </a:p>
          <a:p>
            <a:r>
              <a:rPr kumimoji="1" lang="en-US" altLang="zh-TW" dirty="0"/>
              <a:t>If the score &gt; 0, we say this sentence is sarcasm.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0DF25-E077-5643-8624-F1585601D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8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EFD7B-3B1C-0549-BB29-2D8109D9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2B7D08-91AB-1D44-9A4F-80807819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-US" altLang="zh-TW" dirty="0"/>
              <a:t>There are two sentences “You love dog” and “How nice you are”.</a:t>
            </a:r>
          </a:p>
          <a:p>
            <a:r>
              <a:rPr kumimoji="1" lang="en-US" altLang="zh-TW" dirty="0"/>
              <a:t>We set “You love dog” as not sarcasm, “How nice you are” as sarcasm.</a:t>
            </a:r>
          </a:p>
          <a:p>
            <a:r>
              <a:rPr kumimoji="1" lang="en-US" altLang="zh-TW" dirty="0"/>
              <a:t>We know all words have 0 point at the beginning.</a:t>
            </a:r>
          </a:p>
          <a:p>
            <a:r>
              <a:rPr kumimoji="1" lang="en-US" altLang="zh-TW" dirty="0"/>
              <a:t>So, we can get the score of each word like below:</a:t>
            </a:r>
          </a:p>
          <a:p>
            <a:pPr marL="50800" indent="0">
              <a:buNone/>
            </a:pPr>
            <a:r>
              <a:rPr kumimoji="1" lang="en-US" altLang="zh-TW" dirty="0"/>
              <a:t>    [you: 0, love: -1, dog: -1, how: 1, nice: 1, are: 1 ]</a:t>
            </a:r>
          </a:p>
          <a:p>
            <a:r>
              <a:rPr kumimoji="1" lang="en-US" altLang="zh-TW" dirty="0"/>
              <a:t>The score of  ”you” will be like -1 + 1 = 0.</a:t>
            </a:r>
          </a:p>
          <a:p>
            <a:r>
              <a:rPr kumimoji="1" lang="en-US" altLang="zh-TW" dirty="0"/>
              <a:t>We can get the score of  “How a nice person” as 1 + 0 + 1 + 0 = 2.</a:t>
            </a:r>
          </a:p>
          <a:p>
            <a:r>
              <a:rPr kumimoji="1" lang="en-US" altLang="zh-TW" dirty="0"/>
              <a:t>So we can say “How a nice person” is a sarcasm sentence.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D45A37-CF68-0A44-B635-57383305C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8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2C7D4-ABB9-3045-9F1F-99F0A097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1F104-028A-4240-966A-F012B2566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After embedding, we can get the vector of each word.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2AEEE9-FEC1-4945-AA39-2CB54C252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EF83A3-4ABE-C04A-A362-609CE726F3BB}"/>
              </a:ext>
            </a:extLst>
          </p:cNvPr>
          <p:cNvSpPr txBox="1"/>
          <p:nvPr/>
        </p:nvSpPr>
        <p:spPr>
          <a:xfrm>
            <a:off x="4970542" y="6643797"/>
            <a:ext cx="290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ai.ntu.edu.tw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/resource/handouts/ML14.html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998D56-3E5E-F945-852F-F1DF6F7C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43" y="4078840"/>
            <a:ext cx="608605" cy="508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875961-E5BF-D54C-8C67-478237B74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1101" y="6586173"/>
            <a:ext cx="1235526" cy="21987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37D509-B1F8-5A49-963F-6A65BE31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3365500"/>
            <a:ext cx="139700" cy="127000"/>
          </a:xfrm>
          <a:prstGeom prst="rect">
            <a:avLst/>
          </a:prstGeom>
        </p:spPr>
      </p:pic>
      <p:pic>
        <p:nvPicPr>
          <p:cNvPr id="4098" name="Picture 2" descr="AINTU 講義">
            <a:extLst>
              <a:ext uri="{FF2B5EF4-FFF2-40B4-BE49-F238E27FC236}">
                <a16:creationId xmlns:a16="http://schemas.microsoft.com/office/drawing/2014/main" id="{D1FD28C8-9BDD-0944-969A-5DBD96F4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81" y="2429768"/>
            <a:ext cx="5688458" cy="42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Building the Model</a:t>
            </a:r>
            <a:endParaRPr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DB6EED-CB46-FC46-B9B0-458D62A0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60" y="1409558"/>
            <a:ext cx="8620480" cy="544844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the Model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484358-8834-C245-B9B0-97DAA554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73" y="4089115"/>
            <a:ext cx="5182251" cy="22672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92405E-85E5-BC4D-92D1-8142BDD07D67}"/>
              </a:ext>
            </a:extLst>
          </p:cNvPr>
          <p:cNvSpPr txBox="1"/>
          <p:nvPr/>
        </p:nvSpPr>
        <p:spPr>
          <a:xfrm>
            <a:off x="3348364" y="6553734"/>
            <a:ext cx="5186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stackoverflow.com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/questions/47902295/what-is-the-use-of-verbose-in-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-while-validating-the-model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980D01-C2A1-A343-9AC8-BDDB57B5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8" y="2216801"/>
            <a:ext cx="8737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2F942C-C6E8-B545-A977-E99B20F2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82" y="609709"/>
            <a:ext cx="4389359" cy="6111766"/>
          </a:xfrm>
          <a:prstGeom prst="rect">
            <a:avLst/>
          </a:prstGeom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Plotting the Results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890805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C9E5E1-E105-7A42-AF32-9F0C3102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5" y="1301121"/>
            <a:ext cx="6423696" cy="54203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BFF6E-9245-2A40-B7AC-1AB985F1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B68FC0-53AE-0140-8EE9-74C0B9CA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12168"/>
          </a:xfrm>
        </p:spPr>
        <p:txBody>
          <a:bodyPr/>
          <a:lstStyle/>
          <a:p>
            <a:r>
              <a:rPr kumimoji="1" lang="en-US" altLang="zh-TW" dirty="0"/>
              <a:t>We can save our trained model so that we don’t need to re-train it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1E769D-45E5-584A-95DF-4262D12D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5FF32-1199-AB4F-AC58-2CA5BA7D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77" y="3802336"/>
            <a:ext cx="5287445" cy="10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0A0A-D7FB-DA45-8A1D-C1763A9C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4CF39-168A-1847-A896-B755A1F7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Before Model Improving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20BC3-3979-1040-A4D5-BA971A51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63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We should know these two different status before model improving.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058F6C-4791-A64E-B0B6-6971C9A2A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288;p39">
            <a:extLst>
              <a:ext uri="{FF2B5EF4-FFF2-40B4-BE49-F238E27FC236}">
                <a16:creationId xmlns:a16="http://schemas.microsoft.com/office/drawing/2014/main" id="{4A9E39BE-CD57-6045-A5DB-F452AF190B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14" y="3522828"/>
            <a:ext cx="4269390" cy="319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1;p61">
            <a:extLst>
              <a:ext uri="{FF2B5EF4-FFF2-40B4-BE49-F238E27FC236}">
                <a16:creationId xmlns:a16="http://schemas.microsoft.com/office/drawing/2014/main" id="{7692815D-8BBB-5C44-B100-143E78626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2859" y="3537993"/>
            <a:ext cx="4535652" cy="31099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10F6773D-6E35-8647-8F55-370AD7CF152B}"/>
              </a:ext>
            </a:extLst>
          </p:cNvPr>
          <p:cNvSpPr txBox="1">
            <a:spLocks/>
          </p:cNvSpPr>
          <p:nvPr/>
        </p:nvSpPr>
        <p:spPr>
          <a:xfrm>
            <a:off x="2736113" y="2810855"/>
            <a:ext cx="1979724" cy="7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accent1"/>
                </a:solidFill>
              </a:rPr>
              <a:t>Overfitting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D271C532-F149-274E-B7E9-F590BBC8627A}"/>
              </a:ext>
            </a:extLst>
          </p:cNvPr>
          <p:cNvSpPr txBox="1">
            <a:spLocks/>
          </p:cNvSpPr>
          <p:nvPr/>
        </p:nvSpPr>
        <p:spPr>
          <a:xfrm>
            <a:off x="7666412" y="2827139"/>
            <a:ext cx="2098615" cy="7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accent1"/>
                </a:solidFill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307561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1733F-5316-47DB-8959-C50E7B1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5DEA48-20DC-4B77-A239-A027EE60E3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為什麼模型會這樣認為？解釋的深度學習方法的介紹-視覺化篇. 深度學習在近年來已經成為機器學習中最主流的技巧。影像分類、物件偵測、語者識別、語… |  by 辛達湯|">
            <a:extLst>
              <a:ext uri="{FF2B5EF4-FFF2-40B4-BE49-F238E27FC236}">
                <a16:creationId xmlns:a16="http://schemas.microsoft.com/office/drawing/2014/main" id="{029A2CF1-3E52-4532-9F53-D8D08B79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16" y="1874743"/>
            <a:ext cx="8743723" cy="42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4C2D07-2097-48AB-8B69-231B20E9A75C}"/>
              </a:ext>
            </a:extLst>
          </p:cNvPr>
          <p:cNvSpPr txBox="1"/>
          <p:nvPr/>
        </p:nvSpPr>
        <p:spPr>
          <a:xfrm>
            <a:off x="0" y="6492875"/>
            <a:ext cx="661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" dirty="0">
                <a:solidFill>
                  <a:schemeClr val="bg1">
                    <a:lumMod val="75000"/>
                  </a:schemeClr>
                </a:solidFill>
              </a:rPr>
              <a:t>https://medium.com/ai-academy-taiwan/%E7%82%BA%E4%BB%80%E9%BA%BC%E6%A8%A1%E5%9E%8B%E6%9C%83%E9%80%99%E6%A8%A3%E8%AA%8D%E7%82%BA-%E8%A7%A3%E9%87%8B%E7%9A%84%E6%B7%B1%E5%BA%A6%E5%AD%B8%E7%BF%92%E6%96%B9%E6%B3%95%E7%9A%84%E4%BB%8B%E7%B4%B9-%E8%A6%96%E8%A6%BA%E5%8C%96%E7%AF%87-1ac69c627483</a:t>
            </a:r>
            <a:endParaRPr kumimoji="1" lang="zh-TW" alt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9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Overfitting is a problem that will happened during training your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train accuracy gets higher but the validate accuracy remain the same or even lower.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Try to imagine if your model just memorize all the answers, how it will be if the question in test set has a little bit change?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30" name="Google Shape;33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Underfitting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Underfitting means your model can do better.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you stop training when your model is growing, that will cause underfitting.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should increase the epochs or the layer amounts to exploit the model to avoid underfitting.</a:t>
            </a:r>
            <a:endParaRPr dirty="0"/>
          </a:p>
        </p:txBody>
      </p:sp>
      <p:sp>
        <p:nvSpPr>
          <p:cNvPr id="469" name="Google Shape;469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our model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we know how to train our model, next step is to improve it.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will try these ways to improve our model: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training epochs.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Add more hidden layers.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Use another NN for training.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amounts of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Improve the optimizer.</a:t>
            </a:r>
            <a:endParaRPr dirty="0"/>
          </a:p>
          <a:p>
            <a:pPr marL="97155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/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3703702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0023A-C94E-4E4E-BDA4-8F25CD3C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the Model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29B0C7-1812-D643-A238-40C98A3C79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31103-81B6-434A-8F26-6DCA9B85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60" y="1409558"/>
            <a:ext cx="8620480" cy="54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the Epochs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simplest way to try is improve the training epochs.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example, increase from 30 to 100.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CC226B-7706-1B4D-A9F2-DFFEDE3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4839"/>
            <a:ext cx="10515600" cy="1974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7;p39">
            <a:extLst>
              <a:ext uri="{FF2B5EF4-FFF2-40B4-BE49-F238E27FC236}">
                <a16:creationId xmlns:a16="http://schemas.microsoft.com/office/drawing/2014/main" id="{65342189-5A32-4E4E-A80B-B18956840F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19512" y="3547077"/>
            <a:ext cx="4596743" cy="314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8;p39">
            <a:extLst>
              <a:ext uri="{FF2B5EF4-FFF2-40B4-BE49-F238E27FC236}">
                <a16:creationId xmlns:a16="http://schemas.microsoft.com/office/drawing/2014/main" id="{03919323-679D-7046-A0EA-C66214264A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512" y="118077"/>
            <a:ext cx="4596743" cy="314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180EB2-27FB-1E4D-814A-FC1680E3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14" y="88900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Plotting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15CE77-770B-7A49-9053-C15F32F9C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A2889D-DC8C-2740-8B58-EFB8D609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4" y="1271944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AACBE-3AD3-7146-BD14-24E87B7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9D228D-8812-004F-9B20-F1946114B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5327"/>
          </a:xfrm>
        </p:spPr>
        <p:txBody>
          <a:bodyPr/>
          <a:lstStyle/>
          <a:p>
            <a:r>
              <a:rPr kumimoji="1" lang="en-US" altLang="zh-TW" dirty="0"/>
              <a:t>We can save the trained model.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8996C7-3422-1643-ACD1-21F184510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E74696-00BB-7E44-93E1-BF6EA331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19" y="3639207"/>
            <a:ext cx="5599562" cy="9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2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745E3-B725-1644-9EC2-99C84AA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Next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115B98-4AF7-024F-8594-6BE29DBFE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4F59AF-F1E9-A747-BDBE-3E13BAC7BD5B}"/>
              </a:ext>
            </a:extLst>
          </p:cNvPr>
          <p:cNvSpPr txBox="1"/>
          <p:nvPr/>
        </p:nvSpPr>
        <p:spPr>
          <a:xfrm>
            <a:off x="3252112" y="6277431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/initialized-capital/we-need-to-go-deeper-a-practical-guide-to-tensorflow-and-inception-50e66281804f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22" name="Picture 6" descr="We need to go cheaper - We need to go deeper - quickmeme">
            <a:extLst>
              <a:ext uri="{FF2B5EF4-FFF2-40B4-BE49-F238E27FC236}">
                <a16:creationId xmlns:a16="http://schemas.microsoft.com/office/drawing/2014/main" id="{49428B04-102A-0049-A04C-E76891E7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813" y="1769607"/>
            <a:ext cx="6582373" cy="42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5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4204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21455-AC71-B144-942E-B510FD01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0A829-4227-BE45-A609-2A342987C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170" name="Picture 2" descr="Converting a Simple Deep Learning Model from PyTorch to TensorFlow | by Yu  Xuan Lee | Towards Data Science">
            <a:extLst>
              <a:ext uri="{FF2B5EF4-FFF2-40B4-BE49-F238E27FC236}">
                <a16:creationId xmlns:a16="http://schemas.microsoft.com/office/drawing/2014/main" id="{9C5E20E0-84C8-1B4D-A182-824EBBF7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1" y="1421634"/>
            <a:ext cx="7753598" cy="50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3CD53C-0246-4B44-8127-6053FFFF0E87}"/>
              </a:ext>
            </a:extLst>
          </p:cNvPr>
          <p:cNvSpPr txBox="1"/>
          <p:nvPr/>
        </p:nvSpPr>
        <p:spPr>
          <a:xfrm>
            <a:off x="3361918" y="6538912"/>
            <a:ext cx="54681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/converting-a-simple-deep-learning-model-from-pytorch-to-tensorflow-b6b353351f5d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66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7253E-B6E5-C34C-A374-460B85F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00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Training with More Hidden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669C62-2355-4245-B56B-495A2F790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0E7DAF-B5CE-1140-B744-12780CE6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92" y="1292901"/>
            <a:ext cx="8127216" cy="5544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43E4EE-CA55-DC46-8F54-C7DA3B2CF148}"/>
              </a:ext>
            </a:extLst>
          </p:cNvPr>
          <p:cNvSpPr/>
          <p:nvPr/>
        </p:nvSpPr>
        <p:spPr>
          <a:xfrm>
            <a:off x="2879834" y="2333297"/>
            <a:ext cx="4099035" cy="42041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2652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BCC38-D4E8-6F4D-8499-AA9B5201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with More Hidden Layers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3DD3-75A2-974B-BB74-EAD7C8232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E3ECF5-B26B-164D-B91C-AEF591E7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877551"/>
            <a:ext cx="8763000" cy="1092200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F1E45E6D-C7CC-EA43-A8F0-D83416B82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5327"/>
          </a:xfrm>
        </p:spPr>
        <p:txBody>
          <a:bodyPr/>
          <a:lstStyle/>
          <a:p>
            <a:r>
              <a:rPr kumimoji="1" lang="en-US" altLang="zh-TW" dirty="0"/>
              <a:t>Train this model with 30 epochs.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303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FB7AF2-7E27-7840-973D-8AC8753D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27" y="917028"/>
            <a:ext cx="4364416" cy="2902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9C89DC-C5E7-BE4F-A6F2-E5D2496F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32" y="3818978"/>
            <a:ext cx="4364416" cy="29024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18D52A-253C-9843-8D96-2FA2FD27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4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Plotting the Result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6B40A8-5654-8742-82F3-288F0ABA5E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54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1FA954-3C5B-CF4A-85C5-EA7A5BE2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1" y="1227551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21FF1-57EB-5047-9FAE-79D504DD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543C4D-4CF7-AC46-A5B7-5BF998835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70430"/>
          </a:xfrm>
        </p:spPr>
        <p:txBody>
          <a:bodyPr/>
          <a:lstStyle/>
          <a:p>
            <a:r>
              <a:rPr kumimoji="1" lang="en-US" altLang="zh-TW" dirty="0"/>
              <a:t>Save the trained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D7966A-0030-5347-9ADD-BCE0DEF2E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6331D4-3F97-424A-87DA-28EDC7B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06" y="3597165"/>
            <a:ext cx="7600188" cy="7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9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98028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means recursively neural network.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is one of the popular NN models, the characteristic is RNN will re-train the model with new data.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632" y="3464874"/>
            <a:ext cx="6302735" cy="28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2944632" y="6444476"/>
            <a:ext cx="601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https://www.researchgate.net/figure/The-standard-RNN-and-unfolded-RNN_fig1_318332317</a:t>
            </a:r>
            <a:endParaRPr sz="1200" b="0" i="0" u="none" strike="noStrike" cap="none">
              <a:solidFill>
                <a:srgbClr val="BFBF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Long Short Term Memory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LSTM is the most popular implementation of RNN.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simple way to understand LSTM is: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re-train the data with new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dropout the data that is not important.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has a gate to determine if the data can be output to next layer.</a:t>
            </a:r>
            <a:endParaRPr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5124" name="Picture 4" descr="使用長短期記憶模型(LSTM)預測天氣（繁體）">
            <a:extLst>
              <a:ext uri="{FF2B5EF4-FFF2-40B4-BE49-F238E27FC236}">
                <a16:creationId xmlns:a16="http://schemas.microsoft.com/office/drawing/2014/main" id="{31194161-CC53-434A-BF1A-07BF92E1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03" y="4290109"/>
            <a:ext cx="5568593" cy="22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3974E9-B297-2C4B-A36D-4955A902CDCD}"/>
              </a:ext>
            </a:extLst>
          </p:cNvPr>
          <p:cNvSpPr/>
          <p:nvPr/>
        </p:nvSpPr>
        <p:spPr>
          <a:xfrm>
            <a:off x="4055068" y="6613753"/>
            <a:ext cx="23070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>
                <a:solidFill>
                  <a:schemeClr val="bg1">
                    <a:lumMod val="75000"/>
                  </a:schemeClr>
                </a:solidFill>
              </a:rPr>
              <a:t>https://www.rs-online.com/designspark/lstm-cn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Model with LSTM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838200" y="1489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the build-in LSTM layer of Keras to train our model.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5C5412-4C67-964B-A546-C7654315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81" y="2007180"/>
            <a:ext cx="7964438" cy="484079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838200" y="5786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Training Model with LSTM</a:t>
            </a:r>
            <a:endParaRPr dirty="0"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838200" y="2142522"/>
            <a:ext cx="10515600" cy="63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the model with 30 epochs</a:t>
            </a:r>
            <a:endParaRPr dirty="0"/>
          </a:p>
        </p:txBody>
      </p:sp>
      <p:sp>
        <p:nvSpPr>
          <p:cNvPr id="320" name="Google Shape;3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521ECD-F29A-DF4C-884B-6FCC6471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769382"/>
            <a:ext cx="8775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3731D-31F0-C149-A8E8-5162A9C4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395F2A-74C4-0241-B086-C0C784FEA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06718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B34C04-BDC9-3F46-ACE6-CF6BA13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7" y="1637038"/>
            <a:ext cx="5737772" cy="49018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D399CC-6F8D-EA46-950B-622F2486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03" y="496887"/>
            <a:ext cx="4344830" cy="2989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E33ACA4-C880-8840-B8EC-D77F96E3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11" y="3868846"/>
            <a:ext cx="4344830" cy="29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2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NLP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7581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stands for Natural Language Processing.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a subfield of AI.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of NLP is to make computers understand the human language ex. English or Mandarin.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C0C084-4991-D54D-975A-7F40BA267A34}"/>
              </a:ext>
            </a:extLst>
          </p:cNvPr>
          <p:cNvSpPr txBox="1"/>
          <p:nvPr/>
        </p:nvSpPr>
        <p:spPr>
          <a:xfrm>
            <a:off x="838200" y="6476464"/>
            <a:ext cx="672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/@derekliao_62575/%E8%87%AA%E7%84%B6%E8%AA%9E%E8%A8%80%E8%99%95%E7%90%86-nlp-%E5%88%B0%E5%BA%95%E6%98%AF%E4%BB%80%E9%BA%BC-e29ab6356f6d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0B3F78-20AD-FE46-B5BE-1A6E4C4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12" y="3328827"/>
            <a:ext cx="3480916" cy="344548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EE14-2D95-524A-9D68-959D4E40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427AB-5DAC-3C4A-BF5D-F2019E457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9BA18D-B310-864C-898A-A5CAD537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24" y="3429000"/>
            <a:ext cx="6439152" cy="6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2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876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with More data</a:t>
            </a: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 we have is not enough.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standing on the shoulders of giants.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Let’s use </a:t>
            </a:r>
            <a:r>
              <a:rPr lang="en-US" dirty="0" err="1"/>
              <a:t>GloVe</a:t>
            </a:r>
            <a:r>
              <a:rPr lang="en-US" dirty="0"/>
              <a:t> to train our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GloVe</a:t>
            </a:r>
            <a:r>
              <a:rPr lang="en-US" dirty="0"/>
              <a:t> collects more than 2 billion tweets on Twitter.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dataset more than 1.4 GB!</a:t>
            </a:r>
            <a:endParaRPr dirty="0"/>
          </a:p>
        </p:txBody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Downloading GloVe Dataset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download the dataset with a simple Linux command.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Or, you can download it via this link.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https://huggingface.co/stanfordnlp/glove/resolve/main/glove.twitter.27B.zip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6FD547-6A66-554D-AAAF-5B071A178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212705"/>
            <a:ext cx="115570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Unzipping the Dataset</a:t>
            </a:r>
            <a:endParaRPr dirty="0"/>
          </a:p>
        </p:txBody>
      </p:sp>
      <p:sp>
        <p:nvSpPr>
          <p:cNvPr id="395" name="Google Shape;39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</a:t>
            </a:r>
            <a:r>
              <a:rPr lang="en-US" dirty="0" err="1"/>
              <a:t>zipfile</a:t>
            </a:r>
            <a:r>
              <a:rPr lang="en-US" dirty="0"/>
              <a:t> package can help you to zip or unzip files.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Always remember to close file stream after your works done.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1FC6D2-9A2D-694B-962C-5DBB1A95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3629572"/>
            <a:ext cx="55753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the Data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Now, let’s try to load the data from the dataset.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to use glove.twitter.27B.25d.txt this file.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It means it has 27 billion of tokens and each token has 25 dimensions.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04" name="Google Shape;40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8F9B26-3387-DD43-8D26-26D51E95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759200"/>
            <a:ext cx="85598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Try to Print the Coefficients</a:t>
            </a:r>
            <a:endParaRPr dirty="0"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4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we loaded the data, we can try to print the coefficients.</a:t>
            </a:r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3F94F5-D79D-1543-891D-D79F91C2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425149"/>
            <a:ext cx="80137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Filter the Data</a:t>
            </a:r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this dataset is too large, it will take lots of time for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just take what we need.</a:t>
            </a:r>
            <a:endParaRPr/>
          </a:p>
        </p:txBody>
      </p:sp>
      <p:sp>
        <p:nvSpPr>
          <p:cNvPr id="420" name="Google Shape;42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97F4BD-8450-D248-AA36-E534438A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18" y="2904282"/>
            <a:ext cx="6395764" cy="371209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6218BA-7B85-394A-AEAA-4DC23886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258430"/>
            <a:ext cx="9764110" cy="5463045"/>
          </a:xfrm>
          <a:prstGeom prst="rect">
            <a:avLst/>
          </a:prstGeom>
        </p:spPr>
      </p:pic>
      <p:sp>
        <p:nvSpPr>
          <p:cNvPr id="426" name="Google Shape;426;p5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Preparing the Model</a:t>
            </a:r>
            <a:endParaRPr dirty="0"/>
          </a:p>
        </p:txBody>
      </p:sp>
      <p:sp>
        <p:nvSpPr>
          <p:cNvPr id="427" name="Google Shape;42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solidFill>
                  <a:schemeClr val="tx1"/>
                </a:solidFill>
              </a:rPr>
              <a:t>Training the Model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4" name="Google Shape;434;p58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76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the model with 30 epochs.</a:t>
            </a:r>
            <a:endParaRPr dirty="0"/>
          </a:p>
        </p:txBody>
      </p:sp>
      <p:sp>
        <p:nvSpPr>
          <p:cNvPr id="435" name="Google Shape;435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EBCC3B-0D7F-414E-B9CF-890F7ACF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241354"/>
            <a:ext cx="11353800" cy="2058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ML | Types of Learning – Supervised Learning - GeeksforGeeks">
            <a:extLst>
              <a:ext uri="{FF2B5EF4-FFF2-40B4-BE49-F238E27FC236}">
                <a16:creationId xmlns:a16="http://schemas.microsoft.com/office/drawing/2014/main" id="{5293D879-C3A1-C045-8728-96E71434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5" y="4500002"/>
            <a:ext cx="7669849" cy="197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Supervised learning is one of method machine learning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researchers will provide a set of question-answer pairs.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model will try to figure out the connection between each question and corresponding answer.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training, this model can answer the questions that never seen before.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F66A97-6230-9B47-8324-3BADF4F65979}"/>
              </a:ext>
            </a:extLst>
          </p:cNvPr>
          <p:cNvSpPr txBox="1"/>
          <p:nvPr/>
        </p:nvSpPr>
        <p:spPr>
          <a:xfrm>
            <a:off x="4408679" y="6642556"/>
            <a:ext cx="3374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www.geeksforgeeks.org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/ml-types-learning-supervised-learning/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Plotting the Results</a:t>
            </a:r>
            <a:endParaRPr dirty="0"/>
          </a:p>
        </p:txBody>
      </p:sp>
      <p:sp>
        <p:nvSpPr>
          <p:cNvPr id="443" name="Google Shape;443;p59"/>
          <p:cNvSpPr txBox="1">
            <a:spLocks noGrp="1"/>
          </p:cNvSpPr>
          <p:nvPr>
            <p:ph type="sldNum" idx="12"/>
          </p:nvPr>
        </p:nvSpPr>
        <p:spPr>
          <a:xfrm>
            <a:off x="9251731" y="639102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444" name="Google Shape;4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150" y="101846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3390900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7B35244-6D96-2C42-A28E-6A5565BCD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35" y="1690688"/>
            <a:ext cx="5550716" cy="45832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EAD67-2928-8149-855A-A5D07FE4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B976E1-FAAD-0342-B5F2-5D9857017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C2137A-9847-A544-90CF-D8C82CB0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48" y="3429000"/>
            <a:ext cx="6128103" cy="6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1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316992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C2705F-FFC3-3B41-99A1-3ACD435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61" y="2544470"/>
            <a:ext cx="7205278" cy="4111420"/>
          </a:xfrm>
          <a:prstGeom prst="rect">
            <a:avLst/>
          </a:prstGeom>
        </p:spPr>
      </p:pic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Optimizer</a:t>
            </a:r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body" idx="1"/>
          </p:nvPr>
        </p:nvSpPr>
        <p:spPr>
          <a:xfrm>
            <a:off x="838200" y="1471252"/>
            <a:ext cx="10515600" cy="107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Don’t worry, we still the last skill.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Modify the optimizer.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33DE2E-13B5-9547-83EA-A008FEB72AF1}"/>
              </a:ext>
            </a:extLst>
          </p:cNvPr>
          <p:cNvSpPr txBox="1"/>
          <p:nvPr/>
        </p:nvSpPr>
        <p:spPr>
          <a:xfrm>
            <a:off x="3504785" y="6655890"/>
            <a:ext cx="4094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zhenglungwu.medium.com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/pytorch-optimizers-03-adam-adamax-f8f53429dc1d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111A7-5182-254B-94BA-5F40E7E1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-109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406F5E-B8FB-BE4D-B6E8-6FC36DB09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C0FEEC-2027-3747-9A95-3930E5D2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07" y="1091126"/>
            <a:ext cx="9540785" cy="57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26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3CA6-2458-F74A-A66B-ACA988F6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B6298-59C2-134D-BCA9-167FD8BFC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Intro to optimization in deep learning: Momentum, RMSProp and Adam">
            <a:extLst>
              <a:ext uri="{FF2B5EF4-FFF2-40B4-BE49-F238E27FC236}">
                <a16:creationId xmlns:a16="http://schemas.microsoft.com/office/drawing/2014/main" id="{CB368AC2-400F-A042-9D83-B99B67C3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03" y="1485814"/>
            <a:ext cx="5579797" cy="51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D925B4-A63A-3347-89CE-BF2068636A13}"/>
              </a:ext>
            </a:extLst>
          </p:cNvPr>
          <p:cNvSpPr txBox="1"/>
          <p:nvPr/>
        </p:nvSpPr>
        <p:spPr>
          <a:xfrm>
            <a:off x="3253793" y="6612298"/>
            <a:ext cx="4979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blog.paperspace.com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/intro-to-optimization-momentum-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rmsprop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-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adam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/</a:t>
            </a:r>
            <a:endParaRPr kumimoji="1" lang="zh-TW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92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64504-3075-4B4C-9BE2-E08812C1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Learning Rate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09D056-8A2B-B04D-9065-52F027BE6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3164"/>
            <a:ext cx="10515600" cy="1461432"/>
          </a:xfrm>
        </p:spPr>
        <p:txBody>
          <a:bodyPr/>
          <a:lstStyle/>
          <a:p>
            <a:r>
              <a:rPr kumimoji="1" lang="en-US" altLang="zh-TW" dirty="0"/>
              <a:t>We can see that if we should have optimal learning rate.</a:t>
            </a:r>
          </a:p>
          <a:p>
            <a:r>
              <a:rPr kumimoji="1" lang="en-US" altLang="zh-TW" dirty="0"/>
              <a:t>It means we can’t let our model learn too fast or too low.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713D88-10D5-9642-BB08-DA3D351A6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p:pic>
        <p:nvPicPr>
          <p:cNvPr id="1026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5B1E71F2-BC43-0341-8991-C2C3AC71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55" y="3014596"/>
            <a:ext cx="8618089" cy="33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F9754AB-80D1-264C-9366-E01D43B4293C}"/>
              </a:ext>
            </a:extLst>
          </p:cNvPr>
          <p:cNvSpPr txBox="1"/>
          <p:nvPr/>
        </p:nvSpPr>
        <p:spPr>
          <a:xfrm>
            <a:off x="4664232" y="6520853"/>
            <a:ext cx="2393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ithelp.ithome.com.tw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/m/articles/10204032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38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Results of 30 Epochs</a:t>
            </a:r>
            <a:endParaRPr dirty="0"/>
          </a:p>
        </p:txBody>
      </p:sp>
      <p:sp>
        <p:nvSpPr>
          <p:cNvPr id="459" name="Google Shape;459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6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we got underfitting results.</a:t>
            </a:r>
            <a:endParaRPr dirty="0"/>
          </a:p>
        </p:txBody>
      </p:sp>
      <p:sp>
        <p:nvSpPr>
          <p:cNvPr id="460" name="Google Shape;4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63197"/>
            <a:ext cx="50165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2763197"/>
            <a:ext cx="49149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50 Epochs</a:t>
            </a:r>
            <a:endParaRPr/>
          </a:p>
        </p:txBody>
      </p:sp>
      <p:pic>
        <p:nvPicPr>
          <p:cNvPr id="475" name="Google Shape;475;p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2413"/>
            <a:ext cx="49149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552413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70 Epochs</a:t>
            </a:r>
            <a:endParaRPr/>
          </a:p>
        </p:txBody>
      </p:sp>
      <p:sp>
        <p:nvSpPr>
          <p:cNvPr id="483" name="Google Shape;48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1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建構Python 深度學習的開發環境- DSA Learning">
            <a:extLst>
              <a:ext uri="{FF2B5EF4-FFF2-40B4-BE49-F238E27FC236}">
                <a16:creationId xmlns:a16="http://schemas.microsoft.com/office/drawing/2014/main" id="{96690ED4-8E2E-E946-A7C6-3135CAC6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29" y="3345649"/>
            <a:ext cx="4090732" cy="30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TensorFlow vs. Keras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TensorFlow is a machine learning model build by C++, it can help user to train a machine learning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Keras is a package that can help users to invoke TensorFlow easier.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functions Keras provided can help user to create and train a NN model easier.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D0ECD7-FC12-124F-8467-629FB4C43067}"/>
              </a:ext>
            </a:extLst>
          </p:cNvPr>
          <p:cNvSpPr txBox="1"/>
          <p:nvPr/>
        </p:nvSpPr>
        <p:spPr>
          <a:xfrm>
            <a:off x="4405969" y="6369248"/>
            <a:ext cx="3058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dsalearning.github.io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tf.keras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/2-2-tf-keras-python-dl-env/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the Model</a:t>
            </a:r>
            <a:endParaRPr dirty="0"/>
          </a:p>
        </p:txBody>
      </p:sp>
      <p:sp>
        <p:nvSpPr>
          <p:cNvPr id="491" name="Google Shape;49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50 epochs is the best solution.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Please try to train this model with 50 epochs.</a:t>
            </a:r>
            <a:endParaRPr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C7A3FD-939F-3A49-9DC8-0E5A9134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090987"/>
            <a:ext cx="8636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2A7641-F167-DE4E-A4B4-93084B40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73" y="287856"/>
            <a:ext cx="4381280" cy="3036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EA7AB-44BE-9C49-B8B8-107C6F7A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20" y="3651384"/>
            <a:ext cx="4381280" cy="30366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C6FCF9-D49C-D541-94F7-1CFE09B8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E6926-3633-674B-8F0E-297CD45A8C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3773" y="650546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B5DB79-313D-9642-857B-094506092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8" y="1408496"/>
            <a:ext cx="6615951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1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2BA6E-A34E-294E-B79B-0999601C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12053D-A19E-1741-B551-C59780F0FE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0F8C3F-207D-034D-B262-884741EC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82" y="3160439"/>
            <a:ext cx="5298636" cy="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25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837C49-6AC1-C243-A372-5A1E1DBD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05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Save the Model</a:t>
            </a:r>
            <a:endParaRPr/>
          </a:p>
        </p:txBody>
      </p:sp>
      <p:sp>
        <p:nvSpPr>
          <p:cNvPr id="498" name="Google Shape;498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save your trained model for next time prediction with these steps.</a:t>
            </a:r>
            <a:endParaRPr dirty="0"/>
          </a:p>
        </p:txBody>
      </p:sp>
      <p:sp>
        <p:nvSpPr>
          <p:cNvPr id="499" name="Google Shape;499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27FBF7-0728-3F4C-A106-8747D5E3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89" y="2966936"/>
            <a:ext cx="7883399" cy="833821"/>
          </a:xfrm>
          <a:prstGeom prst="rect">
            <a:avLst/>
          </a:prstGeom>
        </p:spPr>
      </p:pic>
      <p:sp>
        <p:nvSpPr>
          <p:cNvPr id="6" name="Google Shape;498;p66">
            <a:extLst>
              <a:ext uri="{FF2B5EF4-FFF2-40B4-BE49-F238E27FC236}">
                <a16:creationId xmlns:a16="http://schemas.microsoft.com/office/drawing/2014/main" id="{9599C077-A929-CF4D-9D22-046567FE6756}"/>
              </a:ext>
            </a:extLst>
          </p:cNvPr>
          <p:cNvSpPr txBox="1">
            <a:spLocks/>
          </p:cNvSpPr>
          <p:nvPr/>
        </p:nvSpPr>
        <p:spPr>
          <a:xfrm>
            <a:off x="929288" y="4090987"/>
            <a:ext cx="10515600" cy="53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dirty="0"/>
              <a:t>And download your model from colab with this script.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76B521-2E2F-6244-977C-3C158E33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02" y="5022850"/>
            <a:ext cx="5016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297E6-6D2B-CF44-9BC0-9CB1D2E7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D70E9-C9F7-844C-8172-086A6CA5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5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Saved Model to Predict</a:t>
            </a: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local model with simple steps:</a:t>
            </a:r>
            <a:endParaRPr/>
          </a:p>
        </p:txBody>
      </p:sp>
      <p:sp>
        <p:nvSpPr>
          <p:cNvPr id="507" name="Google Shape;50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509" name="Google Shape;509;p67"/>
          <p:cNvSpPr txBox="1"/>
          <p:nvPr/>
        </p:nvSpPr>
        <p:spPr>
          <a:xfrm>
            <a:off x="838200" y="4412179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loaded, this model can be used to do prediction.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23A6DB-2C24-384B-A18E-3D5EF44F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774496"/>
            <a:ext cx="85344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Pre-processing</a:t>
            </a:r>
            <a:endParaRPr dirty="0"/>
          </a:p>
        </p:txBody>
      </p:sp>
      <p:sp>
        <p:nvSpPr>
          <p:cNvPr id="515" name="Google Shape;515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do the same steps to the data we intended to predict as the training data.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Just do that quickly.</a:t>
            </a:r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A14DAC-16C1-8E47-8101-B0F4BE3B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8221"/>
            <a:ext cx="12192000" cy="12720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2CF020-3CA2-A547-8C50-0E53C929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4550242"/>
            <a:ext cx="8597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zh-TW" dirty="0"/>
              <a:t>Pre-processing </a:t>
            </a:r>
            <a:r>
              <a:rPr lang="en-US" dirty="0"/>
              <a:t>(Cont’d)</a:t>
            </a: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sp>
        <p:nvSpPr>
          <p:cNvPr id="526" name="Google Shape;526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Keep doing the pre-processing of our data.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6D062E-606A-2440-916E-FF720DE0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19794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Prediction </a:t>
            </a:r>
            <a:endParaRPr/>
          </a:p>
        </p:txBody>
      </p:sp>
      <p:sp>
        <p:nvSpPr>
          <p:cNvPr id="532" name="Google Shape;532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do the prediction with: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33" name="Google Shape;53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sp>
        <p:nvSpPr>
          <p:cNvPr id="535" name="Google Shape;535;p70"/>
          <p:cNvSpPr txBox="1"/>
          <p:nvPr/>
        </p:nvSpPr>
        <p:spPr>
          <a:xfrm>
            <a:off x="838200" y="4711349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try to load other models we saved to see the results.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FDE0AC-39F2-904A-91ED-8A78661E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0" y="2515280"/>
            <a:ext cx="4508500" cy="179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13518</TotalTime>
  <Words>2507</Words>
  <Application>Microsoft Office PowerPoint</Application>
  <PresentationFormat>寬螢幕</PresentationFormat>
  <Paragraphs>403</Paragraphs>
  <Slides>103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08" baseType="lpstr">
      <vt:lpstr>新細明體</vt:lpstr>
      <vt:lpstr>Arial</vt:lpstr>
      <vt:lpstr>Calibri</vt:lpstr>
      <vt:lpstr>Times New Roman</vt:lpstr>
      <vt:lpstr>Office 佈景主題</vt:lpstr>
      <vt:lpstr>PowerPoint 簡報</vt:lpstr>
      <vt:lpstr>Outline</vt:lpstr>
      <vt:lpstr>Outline</vt:lpstr>
      <vt:lpstr>Machine Learning &amp; Deep Learning</vt:lpstr>
      <vt:lpstr>Machine Learning &amp; Deep Learning (Cont’d)</vt:lpstr>
      <vt:lpstr>Deep Learning Model</vt:lpstr>
      <vt:lpstr>NLP</vt:lpstr>
      <vt:lpstr>Supervised Learning</vt:lpstr>
      <vt:lpstr>TensorFlow vs. Keras</vt:lpstr>
      <vt:lpstr>Google Colab</vt:lpstr>
      <vt:lpstr>Connect Colab into Google Drive</vt:lpstr>
      <vt:lpstr>Connect Colab into Google Drive (Cont’d )</vt:lpstr>
      <vt:lpstr>Connect Colab into Google Drive (Cont’d )</vt:lpstr>
      <vt:lpstr>Colab UI</vt:lpstr>
      <vt:lpstr>Change to Use GPU</vt:lpstr>
      <vt:lpstr>Open Cats and Corgis Mode</vt:lpstr>
      <vt:lpstr>Open Cats and Corgis Mode (Cont’d)</vt:lpstr>
      <vt:lpstr>Tensor Flow Dataset (TFDS)</vt:lpstr>
      <vt:lpstr>Import Packages</vt:lpstr>
      <vt:lpstr>TFDS (Cont’d)</vt:lpstr>
      <vt:lpstr>Sarcasm Detection</vt:lpstr>
      <vt:lpstr>Outline</vt:lpstr>
      <vt:lpstr>Tokenization</vt:lpstr>
      <vt:lpstr>Tokenization (Cont’d)</vt:lpstr>
      <vt:lpstr>Texts to Sequences</vt:lpstr>
      <vt:lpstr>Out of Vocabulary (OOV)</vt:lpstr>
      <vt:lpstr>Get Texts from TensorFlow</vt:lpstr>
      <vt:lpstr>Get Texts from TensorFlow (Cont’d)</vt:lpstr>
      <vt:lpstr>Parameters Declaration</vt:lpstr>
      <vt:lpstr>Sarcasm Dataset</vt:lpstr>
      <vt:lpstr>Sarcasm Dataset (Cont’d)</vt:lpstr>
      <vt:lpstr>Upload File to Colab</vt:lpstr>
      <vt:lpstr>Load Data from Json File</vt:lpstr>
      <vt:lpstr>Load Data from CSV File</vt:lpstr>
      <vt:lpstr>Amounts of Data</vt:lpstr>
      <vt:lpstr>Split Dataset into Training and Testing</vt:lpstr>
      <vt:lpstr>Tokenizing the Data</vt:lpstr>
      <vt:lpstr>Pad Sequences</vt:lpstr>
      <vt:lpstr>Turn the Data into Numpy Array</vt:lpstr>
      <vt:lpstr>Outline</vt:lpstr>
      <vt:lpstr>Embedding</vt:lpstr>
      <vt:lpstr>Embedding (Cont’d)</vt:lpstr>
      <vt:lpstr>Embedding (Cont’d)</vt:lpstr>
      <vt:lpstr>Building the Model</vt:lpstr>
      <vt:lpstr>Training the Model</vt:lpstr>
      <vt:lpstr>Plotting the Results</vt:lpstr>
      <vt:lpstr>Saving the Model</vt:lpstr>
      <vt:lpstr>Outline</vt:lpstr>
      <vt:lpstr>Before Model Improving</vt:lpstr>
      <vt:lpstr>Overfitting</vt:lpstr>
      <vt:lpstr>Underfitting</vt:lpstr>
      <vt:lpstr>Improving our model</vt:lpstr>
      <vt:lpstr>Improving Model</vt:lpstr>
      <vt:lpstr>Building the Model </vt:lpstr>
      <vt:lpstr>Improving the Epochs</vt:lpstr>
      <vt:lpstr>Plotting the Results</vt:lpstr>
      <vt:lpstr>Saving the Model</vt:lpstr>
      <vt:lpstr>Next Steps</vt:lpstr>
      <vt:lpstr>Improving Model</vt:lpstr>
      <vt:lpstr>Training with More Hidden Layers</vt:lpstr>
      <vt:lpstr>Training with More Hidden Layers (Cont’d)</vt:lpstr>
      <vt:lpstr>Plotting the Result</vt:lpstr>
      <vt:lpstr>Saving the Model</vt:lpstr>
      <vt:lpstr>Improving Model</vt:lpstr>
      <vt:lpstr>RNN</vt:lpstr>
      <vt:lpstr>Long Short Term Memory</vt:lpstr>
      <vt:lpstr>Training Model with LSTM</vt:lpstr>
      <vt:lpstr>Training Model with LSTM</vt:lpstr>
      <vt:lpstr>Plotting the Results</vt:lpstr>
      <vt:lpstr>Saving the Model</vt:lpstr>
      <vt:lpstr>Improving Model</vt:lpstr>
      <vt:lpstr>Training with More data</vt:lpstr>
      <vt:lpstr>Downloading GloVe Dataset</vt:lpstr>
      <vt:lpstr>Unzipping the Dataset</vt:lpstr>
      <vt:lpstr>Loading the Data</vt:lpstr>
      <vt:lpstr>Try to Print the Coefficients</vt:lpstr>
      <vt:lpstr>Filter the Data</vt:lpstr>
      <vt:lpstr>Preparing the Model</vt:lpstr>
      <vt:lpstr>Training the Model</vt:lpstr>
      <vt:lpstr>Plotting the Results</vt:lpstr>
      <vt:lpstr>Saving the Model</vt:lpstr>
      <vt:lpstr>Improving Model</vt:lpstr>
      <vt:lpstr>Optimizer</vt:lpstr>
      <vt:lpstr>Optimizer (Cont’d)</vt:lpstr>
      <vt:lpstr>Optimizer (Cont’d)</vt:lpstr>
      <vt:lpstr>Learning Rate</vt:lpstr>
      <vt:lpstr>Results of 30 Epochs</vt:lpstr>
      <vt:lpstr>Results of 50 Epochs</vt:lpstr>
      <vt:lpstr>Results of 70 Epochs</vt:lpstr>
      <vt:lpstr>Train the Model</vt:lpstr>
      <vt:lpstr>Plotting the Results.</vt:lpstr>
      <vt:lpstr>Saving the Model</vt:lpstr>
      <vt:lpstr>Outline</vt:lpstr>
      <vt:lpstr>Save the Model</vt:lpstr>
      <vt:lpstr>Outline</vt:lpstr>
      <vt:lpstr>Loading Saved Model to Predict</vt:lpstr>
      <vt:lpstr>Pre-processing</vt:lpstr>
      <vt:lpstr>Pre-processing (Cont’d)</vt:lpstr>
      <vt:lpstr>Prediction </vt:lpstr>
      <vt:lpstr>Exercise</vt:lpstr>
      <vt:lpstr>Downloading the Notebook</vt:lpstr>
      <vt:lpstr>Sending Your Works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92</cp:revision>
  <dcterms:modified xsi:type="dcterms:W3CDTF">2021-11-14T08:29:01Z</dcterms:modified>
</cp:coreProperties>
</file>